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1" r:id="rId2"/>
    <p:sldId id="264" r:id="rId3"/>
    <p:sldId id="285" r:id="rId4"/>
    <p:sldId id="265" r:id="rId5"/>
    <p:sldId id="266" r:id="rId6"/>
    <p:sldId id="272" r:id="rId7"/>
    <p:sldId id="273" r:id="rId8"/>
    <p:sldId id="274" r:id="rId9"/>
    <p:sldId id="275" r:id="rId10"/>
    <p:sldId id="276" r:id="rId11"/>
    <p:sldId id="267" r:id="rId12"/>
    <p:sldId id="268" r:id="rId13"/>
    <p:sldId id="279" r:id="rId14"/>
    <p:sldId id="281" r:id="rId15"/>
    <p:sldId id="283" r:id="rId16"/>
    <p:sldId id="280" r:id="rId17"/>
    <p:sldId id="284" r:id="rId18"/>
    <p:sldId id="269" r:id="rId19"/>
    <p:sldId id="282" r:id="rId20"/>
    <p:sldId id="270" r:id="rId21"/>
    <p:sldId id="277" r:id="rId22"/>
    <p:sldId id="278" r:id="rId23"/>
    <p:sldId id="286" r:id="rId24"/>
    <p:sldId id="287" r:id="rId25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75793" autoAdjust="0"/>
  </p:normalViewPr>
  <p:slideViewPr>
    <p:cSldViewPr>
      <p:cViewPr>
        <p:scale>
          <a:sx n="71" d="100"/>
          <a:sy n="71" d="100"/>
        </p:scale>
        <p:origin x="234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DE24F-B319-4677-A6B9-3A18A9B2C670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8435-D797-4C41-8896-469FD5D763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25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variables all with the same comment</a:t>
            </a:r>
          </a:p>
          <a:p>
            <a:r>
              <a:rPr lang="en-US" dirty="0" smtClean="0"/>
              <a:t>Largely the same</a:t>
            </a:r>
          </a:p>
          <a:p>
            <a:r>
              <a:rPr lang="en-US" dirty="0" smtClean="0"/>
              <a:t>But very different – version</a:t>
            </a:r>
            <a:r>
              <a:rPr lang="en-US" baseline="0" dirty="0" smtClean="0"/>
              <a:t> 9, 8, 7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8435-D797-4C41-8896-469FD5D7636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5182386"/>
            <a:ext cx="1016787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4183" y="5503333"/>
            <a:ext cx="10164183" cy="2124542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13760A-3802-446E-B032-432697CEF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4821-C857-4350-BCAC-E537953C1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39C395-3D98-4175-A5F8-733AE80A3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8EC2EA-C1B0-41F9-9EB3-CB17E35BB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 lIns="101599" rIns="101599" anchor="t"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80E71B-A2BB-4FF4-8C50-B2DD4F555D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4040756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833627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9B488-A520-40B9-A132-83C672B3BD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0D2FA6-6244-46DF-9D87-FEE567E3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3F9C44-0452-4D2F-A658-FA22B093C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25285-C583-48E7-8C06-39967F5DA5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74480" y="7119938"/>
            <a:ext cx="2133600" cy="4064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19D59-8103-4BA1-922A-0A133F370D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lIns="101599" tIns="0" rIns="101599" anchor="t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6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6747" y="7119939"/>
            <a:ext cx="2611868" cy="4056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FB1E31-B300-43CD-9D43-ED0E49F25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9626791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9419662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1645920"/>
            <a:ext cx="9144000" cy="5028848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47448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866747" y="7119939"/>
            <a:ext cx="2611868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608080" y="7119939"/>
            <a:ext cx="406400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fld id="{88E40DB1-7248-46E1-A31B-7C73935E7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6396" indent="-284477" algn="l" rtl="0" eaLnBrk="1" latinLnBrk="0" hangingPunct="1">
        <a:spcBef>
          <a:spcPts val="44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873" indent="-253997" algn="l" rtl="0" eaLnBrk="1" latinLnBrk="0" hangingPunct="1">
        <a:spcBef>
          <a:spcPts val="360"/>
        </a:spcBef>
        <a:buClr>
          <a:schemeClr val="accent1"/>
        </a:buClr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5030" indent="-253997" algn="l" rtl="0" eaLnBrk="1" latinLnBrk="0" hangingPunct="1">
        <a:spcBef>
          <a:spcPts val="389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987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Development Best Practices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Shane Shaffer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Opinion</a:t>
            </a:r>
          </a:p>
          <a:p>
            <a:pPr lvl="1"/>
            <a:r>
              <a:rPr lang="en-US" dirty="0" smtClean="0"/>
              <a:t>Test level reuse</a:t>
            </a:r>
          </a:p>
          <a:p>
            <a:pPr lvl="2"/>
            <a:r>
              <a:rPr lang="en-US" dirty="0" smtClean="0"/>
              <a:t>More compact content</a:t>
            </a:r>
          </a:p>
          <a:p>
            <a:pPr lvl="1"/>
            <a:r>
              <a:rPr lang="en-US" dirty="0" smtClean="0"/>
              <a:t>Definition level reuse</a:t>
            </a:r>
          </a:p>
          <a:p>
            <a:pPr lvl="2"/>
            <a:r>
              <a:rPr lang="en-US" dirty="0" smtClean="0"/>
              <a:t>Seems easier to understand</a:t>
            </a:r>
          </a:p>
          <a:p>
            <a:pPr lvl="2"/>
            <a:r>
              <a:rPr lang="en-US" dirty="0" smtClean="0"/>
              <a:t>Creates distinction between applicability and definition specific logic</a:t>
            </a:r>
          </a:p>
          <a:p>
            <a:pPr lvl="2"/>
            <a:r>
              <a:rPr lang="en-US" dirty="0" smtClean="0"/>
              <a:t>More trust in a definition than a test (not sure why)</a:t>
            </a:r>
          </a:p>
          <a:p>
            <a:pPr lvl="2"/>
            <a:r>
              <a:rPr lang="en-US" dirty="0" smtClean="0"/>
              <a:t>If the inventory definition is good enough for the cpe-oval.xml file, it is good enough for another definition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>&lt;</a:t>
            </a:r>
            <a:r>
              <a:rPr lang="en-US" sz="1200" dirty="0" err="1" smtClean="0">
                <a:solidFill>
                  <a:srgbClr val="000000"/>
                </a:solidFill>
                <a:latin typeface="Verdana" pitchFamily="34" charset="0"/>
              </a:rPr>
              <a:t>registry_state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xmlns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"http://oval.mitre.org/XMLSchema/oval-definitions-5#windows"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id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"oval:gov.nist.usgcb.windowsseven:ste:18"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version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"1"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    &lt;value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datatype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  <a:latin typeface="Verdana" pitchFamily="34" charset="0"/>
              </a:rPr>
              <a:t>int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var_ref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"oval:gov.nist.usgcb.windowsseven:var:10"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/&gt;</a:t>
            </a: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&lt;/</a:t>
            </a:r>
            <a:r>
              <a:rPr lang="en-US" sz="1200" dirty="0" err="1" smtClean="0">
                <a:solidFill>
                  <a:srgbClr val="000096"/>
                </a:solidFill>
                <a:latin typeface="Verdana" pitchFamily="34" charset="0"/>
              </a:rPr>
              <a:t>registry_state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> </a:t>
            </a: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200" dirty="0" smtClean="0">
              <a:latin typeface="Verdana" pitchFamily="34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>&lt;</a:t>
            </a:r>
            <a:r>
              <a:rPr lang="en-US" sz="1200" dirty="0" err="1" smtClean="0">
                <a:solidFill>
                  <a:srgbClr val="000000"/>
                </a:solidFill>
                <a:latin typeface="Verdana" pitchFamily="34" charset="0"/>
              </a:rPr>
              <a:t>registry_state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xmlns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"http://oval.mitre.org/XMLSchema/oval-definitions-5#windows"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id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"oval:gov.nist.usgcb.windowsseven:ste:39"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version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"1"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    &lt;type&gt;</a:t>
            </a:r>
            <a:r>
              <a:rPr lang="en-US" sz="1200" dirty="0" err="1" smtClean="0">
                <a:solidFill>
                  <a:srgbClr val="000000"/>
                </a:solidFill>
                <a:latin typeface="Verdana" pitchFamily="34" charset="0"/>
              </a:rPr>
              <a:t>reg_dword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&lt;/type&gt;</a:t>
            </a: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    &lt;value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datatype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</a:t>
            </a:r>
            <a:r>
              <a:rPr lang="en-US" sz="1200" dirty="0" err="1" smtClean="0">
                <a:solidFill>
                  <a:srgbClr val="993300"/>
                </a:solidFill>
                <a:latin typeface="Verdana" pitchFamily="34" charset="0"/>
              </a:rPr>
              <a:t>int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F5844C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F5844C"/>
                </a:solidFill>
                <a:latin typeface="Verdana" pitchFamily="34" charset="0"/>
              </a:rPr>
              <a:t>var_ref</a:t>
            </a:r>
            <a:r>
              <a:rPr lang="en-US" sz="1200" dirty="0" smtClean="0">
                <a:solidFill>
                  <a:srgbClr val="FF8040"/>
                </a:solidFill>
                <a:latin typeface="Verdana" pitchFamily="34" charset="0"/>
              </a:rPr>
              <a:t>=</a:t>
            </a:r>
            <a:r>
              <a:rPr lang="en-US" sz="1200" dirty="0" smtClean="0">
                <a:solidFill>
                  <a:srgbClr val="993300"/>
                </a:solidFill>
                <a:latin typeface="Verdana" pitchFamily="34" charset="0"/>
              </a:rPr>
              <a:t>"oval:gov.nist.usgcb.windowsseven:var:27"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/&gt;</a:t>
            </a:r>
            <a: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sz="1200" dirty="0" smtClean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&lt;/</a:t>
            </a:r>
            <a:r>
              <a:rPr lang="en-US" sz="1200" dirty="0" err="1" smtClean="0">
                <a:solidFill>
                  <a:srgbClr val="000096"/>
                </a:solidFill>
                <a:latin typeface="Verdana" pitchFamily="34" charset="0"/>
              </a:rPr>
              <a:t>registry_state</a:t>
            </a:r>
            <a:r>
              <a:rPr lang="en-US" sz="1200" dirty="0" smtClean="0">
                <a:solidFill>
                  <a:srgbClr val="000096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endParaRPr lang="en-US" dirty="0" smtClean="0"/>
          </a:p>
          <a:p>
            <a:r>
              <a:rPr lang="en-US" dirty="0" smtClean="0"/>
              <a:t>&lt;type&gt; only used once in OVAL Repository</a:t>
            </a:r>
          </a:p>
          <a:p>
            <a:r>
              <a:rPr lang="en-US" dirty="0" smtClean="0"/>
              <a:t>Almost always used in other content sources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registry_state</a:t>
            </a:r>
            <a:r>
              <a:rPr lang="en-US" dirty="0" smtClean="0"/>
              <a:t> value &lt;type&gt;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Development 101</a:t>
            </a:r>
          </a:p>
          <a:p>
            <a:pPr lvl="1"/>
            <a:r>
              <a:rPr lang="en-US" dirty="0" smtClean="0"/>
              <a:t>No comments = bad code, no matter how great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Why comment?</a:t>
            </a:r>
          </a:p>
          <a:p>
            <a:pPr lvl="1"/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Searchable</a:t>
            </a:r>
          </a:p>
          <a:p>
            <a:pPr lvl="1"/>
            <a:r>
              <a:rPr lang="en-US" dirty="0" smtClean="0"/>
              <a:t>Leads to reuse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What happens if you don’t comment?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get this…</a:t>
            </a:r>
          </a:p>
          <a:p>
            <a:pPr>
              <a:buNone/>
            </a:pPr>
            <a:endParaRPr lang="en-US" sz="1600" dirty="0" smtClean="0">
              <a:solidFill>
                <a:srgbClr val="0000FF"/>
              </a:solidFill>
              <a:latin typeface="Verdana"/>
            </a:endParaRPr>
          </a:p>
          <a:p>
            <a:pPr>
              <a:buNone/>
            </a:pPr>
            <a:endParaRPr lang="en-US" sz="1600" dirty="0" smtClean="0">
              <a:solidFill>
                <a:srgbClr val="0000FF"/>
              </a:solidFill>
              <a:latin typeface="Verdana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</a:t>
            </a:r>
            <a:r>
              <a:rPr lang="en-US" sz="1600" dirty="0" err="1" smtClean="0">
                <a:solidFill>
                  <a:srgbClr val="990000"/>
                </a:solidFill>
                <a:latin typeface="Verdana"/>
              </a:rPr>
              <a:t>registry_object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 id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="</a:t>
            </a:r>
            <a:r>
              <a:rPr lang="en-US" sz="1600" b="1" dirty="0" smtClean="0">
                <a:latin typeface="Verdana"/>
              </a:rPr>
              <a:t>oval:org.mitre.oval:obj:7175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"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 version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="</a:t>
            </a:r>
            <a:r>
              <a:rPr lang="en-US" sz="1600" b="1" dirty="0" smtClean="0">
                <a:latin typeface="Verdana"/>
              </a:rPr>
              <a:t>1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"</a:t>
            </a:r>
            <a:r>
              <a:rPr lang="en-US" sz="160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Verdana"/>
              </a:rPr>
              <a:t>xmlns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="</a:t>
            </a:r>
            <a:r>
              <a:rPr lang="en-US" sz="1600" b="1" dirty="0" smtClean="0">
                <a:solidFill>
                  <a:srgbClr val="FF0000"/>
                </a:solidFill>
                <a:latin typeface="Verdana"/>
              </a:rPr>
              <a:t>http://oval.mitre.org/XMLSchema/oval-definitions-5#windows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"&gt;</a:t>
            </a:r>
            <a:endParaRPr lang="en-US" sz="1600" dirty="0" smtClean="0">
              <a:latin typeface="Verdana"/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Courier New"/>
              </a:rPr>
              <a:t> </a:t>
            </a:r>
            <a:r>
              <a:rPr lang="en-US" sz="1600" dirty="0" smtClean="0">
                <a:latin typeface="Verdana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hive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&gt;</a:t>
            </a:r>
            <a:r>
              <a:rPr lang="en-US" sz="1600" b="1" dirty="0" smtClean="0">
                <a:latin typeface="Verdana"/>
              </a:rPr>
              <a:t>HKEY_LOCAL_MACHINE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&lt;/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hive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&gt;</a:t>
            </a:r>
            <a:r>
              <a:rPr lang="en-US" sz="1600" dirty="0" smtClean="0">
                <a:latin typeface="Verdana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Courier New"/>
              </a:rPr>
              <a:t> </a:t>
            </a:r>
            <a:r>
              <a:rPr lang="en-US" sz="1600" dirty="0" smtClean="0">
                <a:latin typeface="Verdana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key</a:t>
            </a:r>
            <a:r>
              <a:rPr lang="en-US" sz="1600" dirty="0" smtClean="0">
                <a:latin typeface="Verdana"/>
              </a:rPr>
              <a:t> </a:t>
            </a:r>
            <a:r>
              <a:rPr lang="en-US" sz="1600" dirty="0" err="1" smtClean="0">
                <a:solidFill>
                  <a:srgbClr val="990000"/>
                </a:solidFill>
                <a:latin typeface="Verdana"/>
              </a:rPr>
              <a:t>var_check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="</a:t>
            </a:r>
            <a:r>
              <a:rPr lang="en-US" sz="1600" b="1" dirty="0" smtClean="0">
                <a:latin typeface="Verdana"/>
              </a:rPr>
              <a:t>all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"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 </a:t>
            </a:r>
            <a:r>
              <a:rPr lang="en-US" sz="1600" dirty="0" err="1" smtClean="0">
                <a:solidFill>
                  <a:srgbClr val="990000"/>
                </a:solidFill>
                <a:latin typeface="Verdana"/>
              </a:rPr>
              <a:t>var_ref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="</a:t>
            </a:r>
            <a:r>
              <a:rPr lang="en-US" sz="1600" b="1" dirty="0" smtClean="0">
                <a:latin typeface="Verdana"/>
              </a:rPr>
              <a:t>oval:org.mitre.oval:var:864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" /&gt;</a:t>
            </a:r>
            <a:r>
              <a:rPr lang="en-US" sz="1600" dirty="0" smtClean="0">
                <a:latin typeface="Verdana"/>
              </a:rPr>
              <a:t>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Courier New"/>
              </a:rPr>
              <a:t> </a:t>
            </a:r>
            <a:r>
              <a:rPr lang="en-US" sz="1600" dirty="0" smtClean="0">
                <a:latin typeface="Verdana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&gt;</a:t>
            </a:r>
            <a:r>
              <a:rPr lang="en-US" sz="1600" b="1" dirty="0" err="1" smtClean="0">
                <a:latin typeface="Verdana"/>
              </a:rPr>
              <a:t>DisplayVersion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&lt;/</a:t>
            </a:r>
            <a:r>
              <a:rPr lang="en-US" sz="1600" dirty="0" smtClean="0">
                <a:solidFill>
                  <a:srgbClr val="990000"/>
                </a:solidFill>
                <a:latin typeface="Verdana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&gt;</a:t>
            </a:r>
            <a:r>
              <a:rPr lang="en-US" sz="1600" dirty="0" smtClean="0">
                <a:latin typeface="Verdana"/>
              </a:rPr>
              <a:t> </a:t>
            </a:r>
          </a:p>
          <a:p>
            <a:pPr>
              <a:buNone/>
            </a:pP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&lt;/</a:t>
            </a:r>
            <a:r>
              <a:rPr lang="en-US" sz="1600" dirty="0" err="1" smtClean="0">
                <a:solidFill>
                  <a:srgbClr val="990000"/>
                </a:solidFill>
                <a:latin typeface="Verdana"/>
              </a:rPr>
              <a:t>registry_object</a:t>
            </a:r>
            <a:r>
              <a:rPr lang="en-US" sz="1600" dirty="0" smtClean="0">
                <a:solidFill>
                  <a:srgbClr val="0000FF"/>
                </a:solidFill>
                <a:latin typeface="Verdana"/>
              </a:rPr>
              <a:t>&gt;</a:t>
            </a:r>
            <a:endParaRPr lang="en-US" sz="1600" dirty="0" smtClean="0">
              <a:latin typeface="Verdana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bad is it?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65200" y="2743200"/>
          <a:ext cx="8001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219200"/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23506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9037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With Comments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23506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22600" y="4352925"/>
            <a:ext cx="25908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Required</a:t>
            </a:r>
            <a:endParaRPr lang="en-US" sz="18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0600" y="4352925"/>
            <a:ext cx="25908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Optional</a:t>
            </a:r>
            <a:endParaRPr lang="en-US" sz="1800" dirty="0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6396" lvl="1" indent="-284477">
              <a:spcBef>
                <a:spcPts val="444"/>
              </a:spcBef>
              <a:buSzPct val="68000"/>
              <a:buFont typeface="Wingdings 3"/>
              <a:buChar char=""/>
            </a:pPr>
            <a:r>
              <a:rPr lang="en-US" sz="3000" dirty="0" smtClean="0"/>
              <a:t>Not all comments are created equal</a:t>
            </a:r>
          </a:p>
          <a:p>
            <a:pPr marL="406396" lvl="1" indent="-284477">
              <a:spcBef>
                <a:spcPts val="444"/>
              </a:spcBef>
              <a:buSzPct val="68000"/>
              <a:buFont typeface="Wingdings 3"/>
              <a:buChar char=""/>
            </a:pPr>
            <a:r>
              <a:rPr lang="en-US" sz="3000" dirty="0" smtClean="0"/>
              <a:t>Some are obviously bad</a:t>
            </a:r>
          </a:p>
          <a:p>
            <a:pPr lvl="1"/>
            <a:r>
              <a:rPr lang="en-US" dirty="0" smtClean="0"/>
              <a:t>comment=“…”</a:t>
            </a:r>
          </a:p>
          <a:p>
            <a:pPr lvl="1"/>
            <a:r>
              <a:rPr lang="en-US" dirty="0" smtClean="0"/>
              <a:t>comment=“Comments need to be added”</a:t>
            </a:r>
          </a:p>
          <a:p>
            <a:pPr lvl="1"/>
            <a:r>
              <a:rPr lang="en-US" dirty="0" smtClean="0"/>
              <a:t>comment=“</a:t>
            </a:r>
            <a:r>
              <a:rPr lang="en-US" dirty="0" err="1" smtClean="0"/>
              <a:t>tbd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Some are not so obvious</a:t>
            </a:r>
          </a:p>
          <a:p>
            <a:pPr lvl="1"/>
            <a:r>
              <a:rPr lang="en-US" dirty="0" smtClean="0"/>
              <a:t>Ambiguous</a:t>
            </a:r>
          </a:p>
          <a:p>
            <a:pPr lvl="1"/>
            <a:r>
              <a:rPr lang="en-US" dirty="0" smtClean="0"/>
              <a:t>Misleading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80200" y="2286000"/>
            <a:ext cx="1533525" cy="2819400"/>
            <a:chOff x="6680200" y="2286000"/>
            <a:chExt cx="1533525" cy="2819400"/>
          </a:xfrm>
        </p:grpSpPr>
        <p:sp>
          <p:nvSpPr>
            <p:cNvPr id="4" name="Rectangle 3"/>
            <p:cNvSpPr/>
            <p:nvPr/>
          </p:nvSpPr>
          <p:spPr>
            <a:xfrm>
              <a:off x="6680200" y="2286000"/>
              <a:ext cx="1524000" cy="152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680200" y="3609975"/>
              <a:ext cx="1524000" cy="152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689725" y="4953000"/>
              <a:ext cx="1524000" cy="152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7500" dirty="0" smtClean="0"/>
              <a:t>Identical comments = identical variables?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  <a:latin typeface="Verdana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id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oval:org.mitre.oval:var:864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version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1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comment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Adobe Reader Key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datatype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string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latin typeface="Verdana" pitchFamily="34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b="1" dirty="0" smtClean="0">
                <a:latin typeface="Verdana" pitchFamily="34" charset="0"/>
              </a:rPr>
              <a:t>SOFTWARE\Microsoft\Windows\</a:t>
            </a:r>
            <a:r>
              <a:rPr lang="en-US" b="1" dirty="0" err="1" smtClean="0">
                <a:latin typeface="Verdana" pitchFamily="34" charset="0"/>
              </a:rPr>
              <a:t>CurrentVersion</a:t>
            </a:r>
            <a:r>
              <a:rPr lang="en-US" b="1" dirty="0" smtClean="0">
                <a:latin typeface="Verdana" pitchFamily="34" charset="0"/>
              </a:rPr>
              <a:t>\Uninstall\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object_component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item_field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value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object_ref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oval:org.mitre.oval:obj:6736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id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oval:org.mitre.oval:var:661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version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1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comment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Adobe Reader Key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datatype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string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  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b="1" dirty="0" smtClean="0">
                <a:latin typeface="Verdana" pitchFamily="34" charset="0"/>
              </a:rPr>
              <a:t>SOFTWARE\Microsoft\Windows\</a:t>
            </a:r>
            <a:r>
              <a:rPr lang="en-US" b="1" dirty="0" err="1" smtClean="0">
                <a:latin typeface="Verdana" pitchFamily="34" charset="0"/>
              </a:rPr>
              <a:t>CurrentVersion</a:t>
            </a:r>
            <a:r>
              <a:rPr lang="en-US" b="1" dirty="0" smtClean="0">
                <a:latin typeface="Verdana" pitchFamily="34" charset="0"/>
              </a:rPr>
              <a:t>\Uninstall\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object_component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item_field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value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object_ref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oval:org.mitre.oval:obj:6272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id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oval:org.mitre.oval:var:708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version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1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comment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Adobe Reader Key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datatype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string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  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b="1" dirty="0" smtClean="0">
                <a:latin typeface="Verdana" pitchFamily="34" charset="0"/>
              </a:rPr>
              <a:t>SOFTWARE\Microsoft\Windows\</a:t>
            </a:r>
            <a:r>
              <a:rPr lang="en-US" b="1" dirty="0" err="1" smtClean="0">
                <a:latin typeface="Verdana" pitchFamily="34" charset="0"/>
              </a:rPr>
              <a:t>CurrentVersion</a:t>
            </a:r>
            <a:r>
              <a:rPr lang="en-US" b="1" dirty="0" smtClean="0">
                <a:latin typeface="Verdana" pitchFamily="34" charset="0"/>
              </a:rPr>
              <a:t>\Uninstall\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literal_component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 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object_component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item_field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value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object_ref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b="1" dirty="0" smtClean="0">
                <a:latin typeface="Verdana" pitchFamily="34" charset="0"/>
              </a:rPr>
              <a:t>oval:org.mitre.oval:obj:6200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dirty="0" smtClean="0">
                <a:latin typeface="Verdana" pitchFamily="34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concat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dirty="0" err="1" smtClean="0">
                <a:solidFill>
                  <a:srgbClr val="990000"/>
                </a:solidFill>
                <a:latin typeface="Verdana" pitchFamily="34" charset="0"/>
              </a:rPr>
              <a:t>local_variable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dirty="0" smtClean="0">
              <a:latin typeface="Verdana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Preferred style?</a:t>
            </a:r>
          </a:p>
          <a:p>
            <a:pPr lvl="1"/>
            <a:r>
              <a:rPr lang="en-US" dirty="0" smtClean="0"/>
              <a:t>Duplicate content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comment=“HKEY_LOCAL_MACHINE\Software\Policies\Microsoft\Windows\</a:t>
            </a:r>
            <a:r>
              <a:rPr lang="en-US" sz="2000" dirty="0" err="1" smtClean="0"/>
              <a:t>DriverSearching!DontPromptForWindowsUpdate</a:t>
            </a:r>
            <a:r>
              <a:rPr lang="en-US" sz="2000" dirty="0" smtClean="0"/>
              <a:t> value equals 1”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Prose description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comment=“Windows Update user prompting disabled”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Commenting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 slate – let’s not develop bad habits</a:t>
            </a:r>
          </a:p>
          <a:p>
            <a:r>
              <a:rPr lang="en-US" dirty="0" smtClean="0"/>
              <a:t>Spell check the text</a:t>
            </a:r>
          </a:p>
          <a:p>
            <a:r>
              <a:rPr lang="en-US" dirty="0" smtClean="0"/>
              <a:t>Clear and concise questions</a:t>
            </a:r>
          </a:p>
          <a:p>
            <a:r>
              <a:rPr lang="en-US" dirty="0" smtClean="0"/>
              <a:t>Provide step by step instructions</a:t>
            </a:r>
          </a:p>
          <a:p>
            <a:r>
              <a:rPr lang="en-US" dirty="0" smtClean="0"/>
              <a:t>Use choice groups</a:t>
            </a:r>
          </a:p>
          <a:p>
            <a:r>
              <a:rPr lang="en-US" dirty="0" smtClean="0"/>
              <a:t>One fact per question</a:t>
            </a:r>
          </a:p>
          <a:p>
            <a:pPr lvl="1"/>
            <a:r>
              <a:rPr lang="en-US" dirty="0" smtClean="0"/>
              <a:t>Don’t make me think about multiple things to give one answer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645920"/>
            <a:ext cx="9144000" cy="5212080"/>
          </a:xfrm>
        </p:spPr>
        <p:txBody>
          <a:bodyPr>
            <a:normAutofit/>
          </a:bodyPr>
          <a:lstStyle/>
          <a:p>
            <a:r>
              <a:rPr lang="en-US" dirty="0" smtClean="0"/>
              <a:t>How many questions are in this requirement?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41400" y="24384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+mn-lt"/>
              </a:rPr>
              <a:t>The site should have a local policy to ensure that passwords for application/service accounts are at least 15 characters in length and meet complexity requirements for all passwords. Application/service account passwords manually generated and entered by a system administrator must be changed at least annually or whenever a system administrator that has knowledge of the password leaves the organization.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Reuse content/use variables</a:t>
            </a:r>
          </a:p>
          <a:p>
            <a:r>
              <a:rPr lang="en-US" dirty="0" smtClean="0">
                <a:sym typeface="Wingdings" pitchFamily="2" charset="2"/>
              </a:rPr>
              <a:t>Version everything</a:t>
            </a:r>
          </a:p>
          <a:p>
            <a:r>
              <a:rPr lang="en-US" dirty="0" smtClean="0">
                <a:sym typeface="Wingdings" pitchFamily="2" charset="2"/>
              </a:rPr>
              <a:t>Support extensibility</a:t>
            </a:r>
          </a:p>
          <a:p>
            <a:r>
              <a:rPr lang="en-US" dirty="0" smtClean="0">
                <a:sym typeface="Wingdings" pitchFamily="2" charset="2"/>
              </a:rPr>
              <a:t>Use concise comments</a:t>
            </a:r>
          </a:p>
          <a:p>
            <a:r>
              <a:rPr lang="en-US" dirty="0" smtClean="0">
                <a:sym typeface="Wingdings" pitchFamily="2" charset="2"/>
              </a:rPr>
              <a:t>Work within the language</a:t>
            </a:r>
          </a:p>
          <a:p>
            <a:r>
              <a:rPr lang="en-US" dirty="0" smtClean="0">
                <a:sym typeface="Wingdings" pitchFamily="2" charset="2"/>
              </a:rPr>
              <a:t>Populate text fields with meaningful text</a:t>
            </a:r>
          </a:p>
          <a:p>
            <a:r>
              <a:rPr lang="en-US" dirty="0" smtClean="0">
                <a:sym typeface="Wingdings" pitchFamily="2" charset="2"/>
              </a:rPr>
              <a:t>Match </a:t>
            </a:r>
            <a:r>
              <a:rPr lang="en-US" dirty="0" err="1" smtClean="0">
                <a:sym typeface="Wingdings" pitchFamily="2" charset="2"/>
              </a:rPr>
              <a:t>datatypes</a:t>
            </a:r>
            <a:r>
              <a:rPr lang="en-US" dirty="0" smtClean="0">
                <a:sym typeface="Wingdings" pitchFamily="2" charset="2"/>
              </a:rPr>
              <a:t> and operations</a:t>
            </a:r>
          </a:p>
          <a:p>
            <a:r>
              <a:rPr lang="en-US" dirty="0" smtClean="0">
                <a:sym typeface="Wingdings" pitchFamily="2" charset="2"/>
              </a:rPr>
              <a:t>Consider performance</a:t>
            </a:r>
          </a:p>
          <a:p>
            <a:r>
              <a:rPr lang="en-US" dirty="0" smtClean="0">
                <a:sym typeface="Wingdings" pitchFamily="2" charset="2"/>
              </a:rPr>
              <a:t>Least version principle</a:t>
            </a:r>
          </a:p>
          <a:p>
            <a:r>
              <a:rPr lang="en-US" dirty="0" smtClean="0">
                <a:sym typeface="Wingdings" pitchFamily="2" charset="2"/>
              </a:rPr>
              <a:t>Test, test, test!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we last met…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 PCRE and POSIX friendly</a:t>
            </a:r>
          </a:p>
          <a:p>
            <a:pPr lvl="1"/>
            <a:r>
              <a:rPr lang="en-US" dirty="0" smtClean="0"/>
              <a:t>Older versions supporting only POSIX still common</a:t>
            </a:r>
          </a:p>
          <a:p>
            <a:pPr lvl="1"/>
            <a:r>
              <a:rPr lang="en-US" dirty="0" smtClean="0"/>
              <a:t>Universal pattern </a:t>
            </a:r>
            <a:r>
              <a:rPr lang="en-US" dirty="0" smtClean="0">
                <a:sym typeface="Wingdings" pitchFamily="2" charset="2"/>
              </a:rPr>
              <a:t> less work to convert content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Usually easy to do: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[:digit:]  no…POSIX only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\d  maybe… PCRE only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[0-9]  Yes!  (easier to read too…)</a:t>
            </a:r>
          </a:p>
          <a:p>
            <a:r>
              <a:rPr lang="en-US" dirty="0" smtClean="0">
                <a:sym typeface="Wingdings" pitchFamily="2" charset="2"/>
              </a:rPr>
              <a:t>Remember the ^ and $</a:t>
            </a:r>
          </a:p>
          <a:p>
            <a:r>
              <a:rPr lang="en-US" dirty="0" smtClean="0">
                <a:sym typeface="Wingdings" pitchFamily="2" charset="2"/>
              </a:rPr>
              <a:t>Be mindful of | precedence</a:t>
            </a:r>
          </a:p>
          <a:p>
            <a:r>
              <a:rPr lang="en-US" dirty="0" smtClean="0">
                <a:sym typeface="Wingdings" pitchFamily="2" charset="2"/>
              </a:rPr>
              <a:t>Consider using non-capturing groups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Faster evaluation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Not POSIX friendly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Do tools support it?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Everybody likes when IDs match</a:t>
            </a:r>
          </a:p>
          <a:p>
            <a:pPr lvl="1"/>
            <a:r>
              <a:rPr lang="en-US" dirty="0" smtClean="0"/>
              <a:t>def:1</a:t>
            </a:r>
          </a:p>
          <a:p>
            <a:pPr lvl="1"/>
            <a:r>
              <a:rPr lang="en-US" dirty="0" smtClean="0"/>
              <a:t>tst:1</a:t>
            </a:r>
          </a:p>
          <a:p>
            <a:pPr lvl="1"/>
            <a:r>
              <a:rPr lang="en-US" dirty="0" smtClean="0"/>
              <a:t>obj:1</a:t>
            </a:r>
          </a:p>
          <a:p>
            <a:pPr lvl="1"/>
            <a:r>
              <a:rPr lang="en-US" dirty="0" smtClean="0"/>
              <a:t>ste:1</a:t>
            </a:r>
          </a:p>
          <a:p>
            <a:pPr lvl="1"/>
            <a:r>
              <a:rPr lang="en-US" dirty="0" smtClean="0"/>
              <a:t>var:1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Easy to follow</a:t>
            </a:r>
          </a:p>
          <a:p>
            <a:endParaRPr lang="en-US" dirty="0" smtClean="0"/>
          </a:p>
          <a:p>
            <a:r>
              <a:rPr lang="en-US" dirty="0" smtClean="0"/>
              <a:t>Not practical</a:t>
            </a:r>
          </a:p>
          <a:p>
            <a:pPr lvl="1"/>
            <a:r>
              <a:rPr lang="en-US" dirty="0" smtClean="0"/>
              <a:t>Complex content</a:t>
            </a:r>
          </a:p>
          <a:p>
            <a:pPr lvl="1"/>
            <a:r>
              <a:rPr lang="en-US" dirty="0" smtClean="0"/>
              <a:t>Reuse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Numbering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try to get cute</a:t>
            </a:r>
          </a:p>
          <a:p>
            <a:pPr lvl="1"/>
            <a:r>
              <a:rPr lang="en-US" dirty="0" smtClean="0"/>
              <a:t>IDs shouldn’t have meaning</a:t>
            </a:r>
          </a:p>
          <a:p>
            <a:pPr lvl="1"/>
            <a:r>
              <a:rPr lang="en-US" dirty="0" smtClean="0"/>
              <a:t>OVAL Repository renumbers</a:t>
            </a:r>
          </a:p>
          <a:p>
            <a:pPr lvl="1"/>
            <a:r>
              <a:rPr lang="en-US" dirty="0" smtClean="0"/>
              <a:t>Tools are better than they used to be</a:t>
            </a:r>
          </a:p>
          <a:p>
            <a:pPr lvl="2"/>
            <a:r>
              <a:rPr lang="en-US" dirty="0" smtClean="0"/>
              <a:t>Easier to navigate references</a:t>
            </a:r>
          </a:p>
          <a:p>
            <a:pPr lvl="2"/>
            <a:r>
              <a:rPr lang="en-US" dirty="0" smtClean="0"/>
              <a:t>Maybe even SCAP editors that understand how to navigate…</a:t>
            </a:r>
          </a:p>
          <a:p>
            <a:r>
              <a:rPr lang="en-US" dirty="0" smtClean="0"/>
              <a:t>Do what works for you</a:t>
            </a:r>
          </a:p>
          <a:p>
            <a:pPr lvl="1"/>
            <a:r>
              <a:rPr lang="en-US" dirty="0" smtClean="0"/>
              <a:t>Keep IDs in sync</a:t>
            </a:r>
          </a:p>
          <a:p>
            <a:pPr lvl="1"/>
            <a:r>
              <a:rPr lang="en-US" dirty="0" smtClean="0"/>
              <a:t>Create ranges based on CCE/CVE</a:t>
            </a:r>
          </a:p>
          <a:p>
            <a:pPr lvl="1"/>
            <a:r>
              <a:rPr lang="en-US" dirty="0" smtClean="0"/>
              <a:t>Sequential after date specific component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Numbering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</a:t>
            </a:r>
          </a:p>
          <a:p>
            <a:pPr lvl="1"/>
            <a:r>
              <a:rPr lang="en-US" dirty="0" smtClean="0"/>
              <a:t>32 and 64 bit portions of registry</a:t>
            </a:r>
          </a:p>
          <a:p>
            <a:pPr lvl="1"/>
            <a:r>
              <a:rPr lang="en-US" dirty="0" smtClean="0"/>
              <a:t>Interpreter usually only sees matching </a:t>
            </a:r>
            <a:r>
              <a:rPr lang="en-US" dirty="0" err="1" smtClean="0"/>
              <a:t>bitness</a:t>
            </a:r>
            <a:endParaRPr lang="en-US" dirty="0" smtClean="0"/>
          </a:p>
          <a:p>
            <a:r>
              <a:rPr lang="en-US" dirty="0" smtClean="0"/>
              <a:t>Effect</a:t>
            </a:r>
          </a:p>
          <a:p>
            <a:pPr lvl="1"/>
            <a:r>
              <a:rPr lang="en-US" dirty="0" smtClean="0"/>
              <a:t>Definitions often miss variants due to location/visibility of registry keys</a:t>
            </a:r>
          </a:p>
          <a:p>
            <a:pPr lvl="2"/>
            <a:r>
              <a:rPr lang="en-US" dirty="0" smtClean="0"/>
              <a:t>32 bit interpreters miss 64 bit Office 2010</a:t>
            </a:r>
          </a:p>
          <a:p>
            <a:pPr lvl="2"/>
            <a:r>
              <a:rPr lang="en-US" dirty="0" smtClean="0"/>
              <a:t>Leads to lengthy discussions on the list…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vs. 64 bit Windows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our options?</a:t>
            </a:r>
          </a:p>
          <a:p>
            <a:pPr lvl="1"/>
            <a:r>
              <a:rPr lang="en-US" dirty="0" smtClean="0"/>
              <a:t>Make interpreters handle it</a:t>
            </a:r>
          </a:p>
          <a:p>
            <a:pPr lvl="2"/>
            <a:r>
              <a:rPr lang="en-US" dirty="0" smtClean="0"/>
              <a:t>OVALDI – 64 bit build, 32 bit build handles 32 and 64</a:t>
            </a:r>
          </a:p>
          <a:p>
            <a:pPr lvl="2"/>
            <a:r>
              <a:rPr lang="en-US" dirty="0" smtClean="0"/>
              <a:t>What about everybody else?</a:t>
            </a:r>
          </a:p>
          <a:p>
            <a:pPr lvl="1"/>
            <a:r>
              <a:rPr lang="en-US" dirty="0" smtClean="0"/>
              <a:t>Make content handle it</a:t>
            </a:r>
          </a:p>
          <a:p>
            <a:pPr lvl="2"/>
            <a:r>
              <a:rPr lang="en-US" dirty="0" smtClean="0"/>
              <a:t>MS says not to hardcode the redirected registry locations</a:t>
            </a:r>
          </a:p>
          <a:p>
            <a:pPr lvl="2"/>
            <a:r>
              <a:rPr lang="en-US" dirty="0" smtClean="0"/>
              <a:t>Content more complex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Need to document decision in 5.10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vs. 64 bit Windows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Guidance is available</a:t>
            </a:r>
          </a:p>
          <a:p>
            <a:pPr lvl="1"/>
            <a:r>
              <a:rPr lang="en-US" dirty="0" err="1" smtClean="0"/>
              <a:t>Schematron</a:t>
            </a:r>
            <a:r>
              <a:rPr lang="en-US" dirty="0" smtClean="0"/>
              <a:t> in the schema</a:t>
            </a:r>
          </a:p>
          <a:p>
            <a:pPr lvl="1"/>
            <a:r>
              <a:rPr lang="en-US" dirty="0" smtClean="0"/>
              <a:t>MITRE guidance</a:t>
            </a:r>
          </a:p>
          <a:p>
            <a:pPr lvl="2"/>
            <a:r>
              <a:rPr lang="en-US" dirty="0" smtClean="0"/>
              <a:t>OVAL Authoring Style Guide/</a:t>
            </a:r>
            <a:r>
              <a:rPr lang="en-US" dirty="0" err="1" smtClean="0"/>
              <a:t>Schematron</a:t>
            </a:r>
            <a:endParaRPr lang="en-US" dirty="0" smtClean="0"/>
          </a:p>
          <a:p>
            <a:pPr lvl="2"/>
            <a:r>
              <a:rPr lang="en-US" dirty="0" smtClean="0"/>
              <a:t>OVAL Repository Metadata Schema</a:t>
            </a:r>
          </a:p>
          <a:p>
            <a:pPr lvl="1"/>
            <a:r>
              <a:rPr lang="en-US" dirty="0" smtClean="0"/>
              <a:t>NIST SP 800-126 – The definition of SCAP</a:t>
            </a:r>
          </a:p>
          <a:p>
            <a:pPr lvl="2"/>
            <a:r>
              <a:rPr lang="en-US" dirty="0" err="1" smtClean="0"/>
              <a:t>SCAPVal</a:t>
            </a:r>
            <a:endParaRPr lang="en-US" dirty="0" smtClean="0"/>
          </a:p>
          <a:p>
            <a:r>
              <a:rPr lang="en-US" dirty="0" smtClean="0"/>
              <a:t>Validate your content</a:t>
            </a:r>
          </a:p>
          <a:p>
            <a:pPr lvl="1"/>
            <a:r>
              <a:rPr lang="en-US" dirty="0" smtClean="0"/>
              <a:t>Error </a:t>
            </a:r>
            <a:r>
              <a:rPr lang="en-US" dirty="0" smtClean="0">
                <a:sym typeface="Wingdings" pitchFamily="2" charset="2"/>
              </a:rPr>
              <a:t> Fix it!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Warning  Try to fix it (might not be possible)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Result = Content may work in multiple tools!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the rules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CCE/CVE per rule/definition/etc.</a:t>
            </a:r>
          </a:p>
          <a:p>
            <a:r>
              <a:rPr lang="en-US" dirty="0" smtClean="0"/>
              <a:t>Better mapping to policy</a:t>
            </a:r>
          </a:p>
          <a:p>
            <a:r>
              <a:rPr lang="en-US" dirty="0" smtClean="0"/>
              <a:t>More discrete = easier to test and reuse</a:t>
            </a:r>
          </a:p>
          <a:p>
            <a:r>
              <a:rPr lang="en-US" dirty="0" smtClean="0"/>
              <a:t>Especially important in OCIL</a:t>
            </a:r>
          </a:p>
          <a:p>
            <a:pPr lvl="1"/>
            <a:r>
              <a:rPr lang="en-US" dirty="0" smtClean="0"/>
              <a:t>Better user experience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Granularity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Reuse at the definition or test level?</a:t>
            </a:r>
          </a:p>
          <a:p>
            <a:r>
              <a:rPr lang="en-US" dirty="0" smtClean="0"/>
              <a:t>An old example...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645920"/>
            <a:ext cx="9144000" cy="1173480"/>
          </a:xfrm>
        </p:spPr>
        <p:txBody>
          <a:bodyPr/>
          <a:lstStyle/>
          <a:p>
            <a:r>
              <a:rPr lang="en-US" dirty="0" smtClean="0"/>
              <a:t>oval:org.mitre.oval:def:85 – Windows 2000 inventory definition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8000" y="297180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definition id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oval:org.mitre.oval:def:85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version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class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inventory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  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metadata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title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Microsoft Windows 2000 is installed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title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affected family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platform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Microsoft Windows 2000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platform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affected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reference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source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CPE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ref_id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err="1" smtClean="0">
                <a:latin typeface="Verdana" pitchFamily="34" charset="0"/>
              </a:rPr>
              <a:t>cpe</a:t>
            </a:r>
            <a:r>
              <a:rPr lang="en-US" sz="1200" b="1" dirty="0" smtClean="0">
                <a:latin typeface="Verdana" pitchFamily="34" charset="0"/>
              </a:rPr>
              <a:t>:/o:microsoft:windows_2000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description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The operating system installed on the system is Microsoft Windows 2000.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description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metadata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criteria operator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AND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comment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the installed operating system is part of the Microsoft Windows family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test_ref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oval:org.mitre.oval:tst:99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comment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 2000 is installed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test_ref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oval:org.mitre.oval:tst:2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criteria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>
              <a:latin typeface="Verdana" pitchFamily="34" charset="0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definition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8000" y="1645920"/>
            <a:ext cx="9144000" cy="1249680"/>
          </a:xfrm>
        </p:spPr>
        <p:txBody>
          <a:bodyPr/>
          <a:lstStyle/>
          <a:p>
            <a:r>
              <a:rPr lang="en-US" dirty="0" smtClean="0"/>
              <a:t>oval:org.mitre.oval:def:784 – random Windows 2000 vulnerability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8000" y="2971800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definition id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oval:org.mitre.oval:def:784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version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3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class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vulnerability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  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metadata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title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Windows 2000 Telnet Environment Disclosure Vulnerability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title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    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affected family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platform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Microsoft Windows 2000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platform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product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Services for UNIX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product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  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affected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reference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source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CVE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ref_id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CVE-2005-1205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ref_url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http://cve.mitre.org/cgi-bin/cvename.cgi?name=CVE-2005-1205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 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description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b="1" dirty="0" smtClean="0">
                <a:latin typeface="Verdana" pitchFamily="34" charset="0"/>
              </a:rPr>
              <a:t>The Telnet client for Microsoft Windows XP, Windows Server 2003, and Windows Services for UNIX allows remote attackers to read sensitive environment variables via the NEW-ENVIRON option with a SEND ENV_USERVAR command.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description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&lt;/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metadata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criteria operator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AND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"&gt;</a:t>
            </a:r>
            <a:endParaRPr lang="en-US" sz="1200" dirty="0" smtClean="0">
              <a:latin typeface="Verdana" pitchFamily="34" charset="0"/>
            </a:endParaRP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comment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 2000 is installed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test_ref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oval:org.mitre.oval:tst:3085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  <a:r>
              <a:rPr lang="en-US" sz="1200" dirty="0" smtClean="0">
                <a:latin typeface="Verdana" pitchFamily="34" charset="0"/>
              </a:rPr>
              <a:t> </a:t>
            </a:r>
          </a:p>
          <a:p>
            <a:r>
              <a:rPr lang="en-US" sz="1200" b="1" u="none" strike="noStrike" dirty="0" smtClean="0">
                <a:solidFill>
                  <a:srgbClr val="FF0000"/>
                </a:solidFill>
                <a:latin typeface="Verdana" pitchFamily="34" charset="0"/>
              </a:rPr>
              <a:t> 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…</a:t>
            </a:r>
          </a:p>
          <a:p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any similarities?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comment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 2000 is installed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test_ref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oval:org.mitre.oval:tst:2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</a:p>
          <a:p>
            <a:pPr>
              <a:buNone/>
            </a:pPr>
            <a:endParaRPr lang="en-US" sz="1200" dirty="0" smtClean="0">
              <a:solidFill>
                <a:srgbClr val="0000FF"/>
              </a:solidFill>
              <a:latin typeface="Verdana" pitchFamily="34" charset="0"/>
            </a:endParaRPr>
          </a:p>
          <a:p>
            <a:endParaRPr lang="en-US" sz="1200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&lt;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criterion</a:t>
            </a:r>
            <a:r>
              <a:rPr lang="en-US" sz="1200" dirty="0" smtClean="0">
                <a:latin typeface="Verdana" pitchFamily="34" charset="0"/>
              </a:rPr>
              <a:t> 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comment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Windows 2000 is installed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</a:t>
            </a:r>
            <a:r>
              <a:rPr lang="en-US" sz="1200" dirty="0" smtClean="0">
                <a:solidFill>
                  <a:srgbClr val="990000"/>
                </a:solidFill>
                <a:latin typeface="Verdana" pitchFamily="34" charset="0"/>
              </a:rPr>
              <a:t> </a:t>
            </a:r>
            <a:r>
              <a:rPr lang="en-US" sz="1200" dirty="0" err="1" smtClean="0">
                <a:solidFill>
                  <a:srgbClr val="990000"/>
                </a:solidFill>
                <a:latin typeface="Verdana" pitchFamily="34" charset="0"/>
              </a:rPr>
              <a:t>test_ref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="</a:t>
            </a:r>
            <a:r>
              <a:rPr lang="en-US" sz="1200" b="1" dirty="0" smtClean="0">
                <a:latin typeface="Verdana" pitchFamily="34" charset="0"/>
              </a:rPr>
              <a:t>oval:org.mitre.oval:tst:3085</a:t>
            </a:r>
            <a:r>
              <a:rPr lang="en-US" sz="1200" dirty="0" smtClean="0">
                <a:solidFill>
                  <a:srgbClr val="0000FF"/>
                </a:solidFill>
                <a:latin typeface="Verdana" pitchFamily="34" charset="0"/>
              </a:rPr>
              <a:t>" /&gt;</a:t>
            </a:r>
          </a:p>
          <a:p>
            <a:pPr>
              <a:buNone/>
            </a:pPr>
            <a:endParaRPr lang="en-US" sz="1200" dirty="0" smtClean="0">
              <a:solidFill>
                <a:srgbClr val="0000FF"/>
              </a:solidFill>
              <a:latin typeface="Verdana" pitchFamily="34" charset="0"/>
            </a:endParaRPr>
          </a:p>
          <a:p>
            <a:pPr>
              <a:buNone/>
            </a:pPr>
            <a:endParaRPr lang="en-US" sz="1200" dirty="0" smtClean="0">
              <a:solidFill>
                <a:srgbClr val="0000FF"/>
              </a:solidFill>
              <a:latin typeface="Verdana" pitchFamily="34" charset="0"/>
            </a:endParaRPr>
          </a:p>
          <a:p>
            <a:r>
              <a:rPr lang="en-US" dirty="0" smtClean="0"/>
              <a:t>Use different objects and states, but both check the same thing</a:t>
            </a:r>
          </a:p>
          <a:p>
            <a:pPr lvl="1"/>
            <a:r>
              <a:rPr lang="en-US" dirty="0" smtClean="0"/>
              <a:t>HKEY_LOCAL_MACHINE\SOFTWARE\Microsoft\Windows NT\</a:t>
            </a:r>
            <a:r>
              <a:rPr lang="en-US" dirty="0" err="1" smtClean="0"/>
              <a:t>CurrentVersion!CurrentVersion</a:t>
            </a:r>
            <a:r>
              <a:rPr lang="en-US" dirty="0" smtClean="0"/>
              <a:t> = 5.0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a duplicate test/object/state created?</a:t>
            </a:r>
          </a:p>
          <a:p>
            <a:r>
              <a:rPr lang="en-US" dirty="0" smtClean="0"/>
              <a:t>Why is tst:2 used 2 times and tst:3085 200 times?</a:t>
            </a:r>
          </a:p>
          <a:p>
            <a:r>
              <a:rPr lang="en-US" dirty="0" smtClean="0"/>
              <a:t>Why didn’t def:784 extend def:85?</a:t>
            </a:r>
          </a:p>
          <a:p>
            <a:r>
              <a:rPr lang="en-US" dirty="0" smtClean="0"/>
              <a:t>Is there a preference?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extend_definition</a:t>
            </a:r>
            <a:r>
              <a:rPr lang="en-US" dirty="0" smtClean="0"/>
              <a:t> vs. criterion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1888</TotalTime>
  <Words>915</Words>
  <Application>Microsoft Office PowerPoint</Application>
  <PresentationFormat>Custom</PresentationFormat>
  <Paragraphs>255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Content Development Best Practices</vt:lpstr>
      <vt:lpstr>When we last met…</vt:lpstr>
      <vt:lpstr>Follow the rules</vt:lpstr>
      <vt:lpstr>Granularity</vt:lpstr>
      <vt:lpstr>extend_definition vs. criterion</vt:lpstr>
      <vt:lpstr>extend_definition vs. criterion</vt:lpstr>
      <vt:lpstr>extend_definition vs. criterion</vt:lpstr>
      <vt:lpstr>extend_definition vs. criterion</vt:lpstr>
      <vt:lpstr>extend_definition vs. criterion</vt:lpstr>
      <vt:lpstr>extend_definition vs. criterion</vt:lpstr>
      <vt:lpstr>registry_state value &lt;type&gt;</vt:lpstr>
      <vt:lpstr>Commenting</vt:lpstr>
      <vt:lpstr>Commenting</vt:lpstr>
      <vt:lpstr>Commenting</vt:lpstr>
      <vt:lpstr>Commenting</vt:lpstr>
      <vt:lpstr>Commenting</vt:lpstr>
      <vt:lpstr>Commenting</vt:lpstr>
      <vt:lpstr>OCIL</vt:lpstr>
      <vt:lpstr>OCIL</vt:lpstr>
      <vt:lpstr>Regular Expressions</vt:lpstr>
      <vt:lpstr>Numbering</vt:lpstr>
      <vt:lpstr>Numbering</vt:lpstr>
      <vt:lpstr>32 vs. 64 bit Windows</vt:lpstr>
      <vt:lpstr>32 vs. 64 bit Windows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sboczeno</cp:lastModifiedBy>
  <cp:revision>70</cp:revision>
  <dcterms:created xsi:type="dcterms:W3CDTF">2004-05-06T09:28:21Z</dcterms:created>
  <dcterms:modified xsi:type="dcterms:W3CDTF">2011-06-14T13:47:21Z</dcterms:modified>
</cp:coreProperties>
</file>